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0" r:id="rId3"/>
    <p:sldId id="258" r:id="rId4"/>
    <p:sldId id="259" r:id="rId5"/>
    <p:sldId id="273" r:id="rId6"/>
    <p:sldId id="261" r:id="rId7"/>
    <p:sldId id="272" r:id="rId8"/>
    <p:sldId id="271" r:id="rId9"/>
    <p:sldId id="274" r:id="rId10"/>
    <p:sldId id="275" r:id="rId11"/>
    <p:sldId id="276" r:id="rId1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rkas András" initials="FA" lastIdx="1" clrIdx="0">
    <p:extLst>
      <p:ext uri="{19B8F6BF-5375-455C-9EA6-DF929625EA0E}">
        <p15:presenceInfo xmlns:p15="http://schemas.microsoft.com/office/powerpoint/2012/main" userId="Farkas Andrá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327" autoAdjust="0"/>
  </p:normalViewPr>
  <p:slideViewPr>
    <p:cSldViewPr snapToGrid="0">
      <p:cViewPr varScale="1">
        <p:scale>
          <a:sx n="71" d="100"/>
          <a:sy n="71" d="100"/>
        </p:scale>
        <p:origin x="101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269D27-4B47-430D-9711-A49389302554}" type="datetimeFigureOut">
              <a:rPr lang="hu-HU" smtClean="0"/>
              <a:t>2024. 06. 10.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39205-E2A5-4330-B53E-B43226B1FD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8880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ctrTitle" hasCustomPrompt="1"/>
          </p:nvPr>
        </p:nvSpPr>
        <p:spPr>
          <a:xfrm>
            <a:off x="679620" y="1998663"/>
            <a:ext cx="10864680" cy="2387600"/>
          </a:xfrm>
        </p:spPr>
        <p:txBody>
          <a:bodyPr anchor="b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Alcím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679620" y="4478338"/>
            <a:ext cx="10864680" cy="1655762"/>
          </a:xfrm>
        </p:spPr>
        <p:txBody>
          <a:bodyPr/>
          <a:lstStyle>
            <a:lvl1pPr marL="0" indent="0" algn="l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/>
              <a:t>KATTINTSON IDE AZ ALCÍM MINTÁJÁNAK SZERKESZTÉSÉHEZ</a:t>
            </a:r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35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1521BD23-3483-4F47-8AFF-727B43AB670A}"/>
              </a:ext>
            </a:extLst>
          </p:cNvPr>
          <p:cNvSpPr txBox="1"/>
          <p:nvPr userDrawn="1"/>
        </p:nvSpPr>
        <p:spPr>
          <a:xfrm>
            <a:off x="10515600" y="6221413"/>
            <a:ext cx="1419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A766BBE-A723-44F6-B9B9-9E4ACD6CA643}" type="slidenum">
              <a:rPr lang="hu-HU" i="1" smtClean="0"/>
              <a:t>‹#›</a:t>
            </a:fld>
            <a:r>
              <a:rPr lang="hu-HU" i="1" dirty="0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1111230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0BAF0608-8836-4287-9D0B-F30D7108564F}"/>
              </a:ext>
            </a:extLst>
          </p:cNvPr>
          <p:cNvSpPr txBox="1"/>
          <p:nvPr userDrawn="1"/>
        </p:nvSpPr>
        <p:spPr>
          <a:xfrm>
            <a:off x="10515600" y="6221413"/>
            <a:ext cx="1419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A766BBE-A723-44F6-B9B9-9E4ACD6CA643}" type="slidenum">
              <a:rPr lang="hu-HU" i="1" smtClean="0"/>
              <a:t>‹#›</a:t>
            </a:fld>
            <a:r>
              <a:rPr lang="hu-HU" i="1" dirty="0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179538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98E3AE10-A741-4C71-8656-E633FF4897DE}"/>
              </a:ext>
            </a:extLst>
          </p:cNvPr>
          <p:cNvSpPr txBox="1"/>
          <p:nvPr userDrawn="1"/>
        </p:nvSpPr>
        <p:spPr>
          <a:xfrm>
            <a:off x="10515600" y="6221413"/>
            <a:ext cx="1419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A766BBE-A723-44F6-B9B9-9E4ACD6CA643}" type="slidenum">
              <a:rPr lang="hu-HU" i="1" smtClean="0"/>
              <a:t>‹#›</a:t>
            </a:fld>
            <a:r>
              <a:rPr lang="hu-HU" i="1" dirty="0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3974899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lköszöné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>
            <a:extLst>
              <a:ext uri="{FF2B5EF4-FFF2-40B4-BE49-F238E27FC236}">
                <a16:creationId xmlns:a16="http://schemas.microsoft.com/office/drawing/2014/main" id="{D7AA1C3A-253B-1943-BB4B-1CBB307C773F}"/>
              </a:ext>
            </a:extLst>
          </p:cNvPr>
          <p:cNvSpPr txBox="1"/>
          <p:nvPr userDrawn="1"/>
        </p:nvSpPr>
        <p:spPr>
          <a:xfrm>
            <a:off x="1968841" y="3674918"/>
            <a:ext cx="8254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KÖSZÖNÖM A FIGYELMET!</a:t>
            </a: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152DDE20-CDCF-CB4B-9425-464E9E684AF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53047" y="4800617"/>
            <a:ext cx="1485900" cy="50800"/>
          </a:xfrm>
          <a:prstGeom prst="rect">
            <a:avLst/>
          </a:prstGeom>
        </p:spPr>
      </p:pic>
      <p:pic>
        <p:nvPicPr>
          <p:cNvPr id="8" name="Picture 9">
            <a:extLst>
              <a:ext uri="{FF2B5EF4-FFF2-40B4-BE49-F238E27FC236}">
                <a16:creationId xmlns:a16="http://schemas.microsoft.com/office/drawing/2014/main" id="{D03CCC5B-32D1-5145-ABFC-A0339EC06C6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264490" y="1532536"/>
            <a:ext cx="1663013" cy="166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217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03496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679619" y="1709738"/>
            <a:ext cx="10828639" cy="2852737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 hasCustomPrompt="1"/>
          </p:nvPr>
        </p:nvSpPr>
        <p:spPr>
          <a:xfrm>
            <a:off x="679619" y="4589463"/>
            <a:ext cx="10828639" cy="1500187"/>
          </a:xfrm>
        </p:spPr>
        <p:txBody>
          <a:bodyPr/>
          <a:lstStyle>
            <a:lvl1pPr marL="0" indent="0">
              <a:buNone/>
              <a:defRPr sz="24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04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B4D3A1D4-6F08-46FD-AE0E-3E966A0C480B}"/>
              </a:ext>
            </a:extLst>
          </p:cNvPr>
          <p:cNvSpPr txBox="1"/>
          <p:nvPr userDrawn="1"/>
        </p:nvSpPr>
        <p:spPr>
          <a:xfrm>
            <a:off x="10515600" y="6221413"/>
            <a:ext cx="1419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A766BBE-A723-44F6-B9B9-9E4ACD6CA643}" type="slidenum">
              <a:rPr lang="hu-HU" i="1" smtClean="0"/>
              <a:t>‹#›</a:t>
            </a:fld>
            <a:r>
              <a:rPr lang="hu-HU" i="1" dirty="0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62643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99DCE536-B5D9-4123-819D-6057E55C3E98}"/>
              </a:ext>
            </a:extLst>
          </p:cNvPr>
          <p:cNvSpPr txBox="1"/>
          <p:nvPr userDrawn="1"/>
        </p:nvSpPr>
        <p:spPr>
          <a:xfrm>
            <a:off x="10515600" y="6221413"/>
            <a:ext cx="1419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A766BBE-A723-44F6-B9B9-9E4ACD6CA643}" type="slidenum">
              <a:rPr lang="hu-HU" i="1" smtClean="0"/>
              <a:t>‹#›</a:t>
            </a:fld>
            <a:r>
              <a:rPr lang="hu-HU" i="1" dirty="0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1142178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BE31A3C4-8C1F-4BF9-85B8-5C3874B6987C}"/>
              </a:ext>
            </a:extLst>
          </p:cNvPr>
          <p:cNvSpPr txBox="1"/>
          <p:nvPr userDrawn="1"/>
        </p:nvSpPr>
        <p:spPr>
          <a:xfrm>
            <a:off x="10515600" y="6221413"/>
            <a:ext cx="1419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A766BBE-A723-44F6-B9B9-9E4ACD6CA643}" type="slidenum">
              <a:rPr lang="hu-HU" i="1" smtClean="0"/>
              <a:t>‹#›</a:t>
            </a:fld>
            <a:r>
              <a:rPr lang="hu-HU" i="1" dirty="0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978235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B38DF19B-20EC-406D-9CBE-6FB5BBC9F466}"/>
              </a:ext>
            </a:extLst>
          </p:cNvPr>
          <p:cNvSpPr txBox="1"/>
          <p:nvPr userDrawn="1"/>
        </p:nvSpPr>
        <p:spPr>
          <a:xfrm>
            <a:off x="10515600" y="6221413"/>
            <a:ext cx="1419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A766BBE-A723-44F6-B9B9-9E4ACD6CA643}" type="slidenum">
              <a:rPr lang="hu-HU" i="1" smtClean="0"/>
              <a:t>‹#›</a:t>
            </a:fld>
            <a:r>
              <a:rPr lang="hu-HU" i="1" dirty="0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293326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97BDC5A4-B06B-453F-845D-01895ED4560D}"/>
              </a:ext>
            </a:extLst>
          </p:cNvPr>
          <p:cNvSpPr txBox="1"/>
          <p:nvPr userDrawn="1"/>
        </p:nvSpPr>
        <p:spPr>
          <a:xfrm>
            <a:off x="10515600" y="6221413"/>
            <a:ext cx="1419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A766BBE-A723-44F6-B9B9-9E4ACD6CA643}" type="slidenum">
              <a:rPr lang="hu-HU" i="1" smtClean="0"/>
              <a:t>‹#›</a:t>
            </a:fld>
            <a:r>
              <a:rPr lang="hu-HU" i="1" dirty="0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3983242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E5A58EEE-3DBE-48DD-8AF1-E3C605463797}"/>
              </a:ext>
            </a:extLst>
          </p:cNvPr>
          <p:cNvSpPr txBox="1"/>
          <p:nvPr userDrawn="1"/>
        </p:nvSpPr>
        <p:spPr>
          <a:xfrm>
            <a:off x="10515600" y="6221413"/>
            <a:ext cx="1419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A766BBE-A723-44F6-B9B9-9E4ACD6CA643}" type="slidenum">
              <a:rPr lang="hu-HU" i="1" smtClean="0"/>
              <a:t>‹#›</a:t>
            </a:fld>
            <a:r>
              <a:rPr lang="hu-HU" i="1" dirty="0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189980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 noChangeAspect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89845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 anchor="ctr">
            <a:noAutofit/>
          </a:bodyPr>
          <a:lstStyle/>
          <a:p>
            <a:r>
              <a:rPr lang="pt-BR" sz="4400" b="1" i="0" dirty="0">
                <a:effectLst/>
                <a:latin typeface="Verdana" panose="020B0604030504040204" pitchFamily="34" charset="0"/>
              </a:rPr>
              <a:t>Volt hallgatók a </a:t>
            </a:r>
            <a:r>
              <a:rPr lang="hu-HU" sz="4400" b="1" i="0" dirty="0">
                <a:effectLst/>
                <a:latin typeface="Verdana" panose="020B0604030504040204" pitchFamily="34" charset="0"/>
              </a:rPr>
              <a:t>munka</a:t>
            </a:r>
            <a:r>
              <a:rPr lang="pt-BR" sz="4400" b="1" i="0" dirty="0">
                <a:effectLst/>
                <a:latin typeface="Verdana" panose="020B0604030504040204" pitchFamily="34" charset="0"/>
              </a:rPr>
              <a:t> világában</a:t>
            </a:r>
            <a:endParaRPr lang="hu-HU" sz="4400" dirty="0"/>
          </a:p>
        </p:txBody>
      </p:sp>
      <p:grpSp>
        <p:nvGrpSpPr>
          <p:cNvPr id="6" name="Csoportba foglalás 5"/>
          <p:cNvGrpSpPr/>
          <p:nvPr/>
        </p:nvGrpSpPr>
        <p:grpSpPr>
          <a:xfrm>
            <a:off x="7800975" y="523876"/>
            <a:ext cx="3718096" cy="1066800"/>
            <a:chOff x="7800975" y="523876"/>
            <a:chExt cx="3718096" cy="1066800"/>
          </a:xfrm>
        </p:grpSpPr>
        <p:pic>
          <p:nvPicPr>
            <p:cNvPr id="4" name="Kép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52271" y="523876"/>
              <a:ext cx="1066800" cy="1066800"/>
            </a:xfrm>
            <a:prstGeom prst="rect">
              <a:avLst/>
            </a:prstGeom>
          </p:spPr>
        </p:pic>
        <p:sp>
          <p:nvSpPr>
            <p:cNvPr id="5" name="Szövegdoboz 4"/>
            <p:cNvSpPr txBox="1"/>
            <p:nvPr/>
          </p:nvSpPr>
          <p:spPr>
            <a:xfrm>
              <a:off x="7800975" y="876829"/>
              <a:ext cx="2590800" cy="2846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hu-HU" sz="125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VÍZTUDOMÁNYI KAR</a:t>
              </a:r>
            </a:p>
          </p:txBody>
        </p:sp>
      </p:grpSp>
      <p:sp>
        <p:nvSpPr>
          <p:cNvPr id="10" name="Alcím 9">
            <a:extLst>
              <a:ext uri="{FF2B5EF4-FFF2-40B4-BE49-F238E27FC236}">
                <a16:creationId xmlns:a16="http://schemas.microsoft.com/office/drawing/2014/main" id="{C469A39B-DC5D-9F7B-CF64-2C98A4DD23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9620" y="4478338"/>
            <a:ext cx="10864680" cy="448225"/>
          </a:xfrm>
        </p:spPr>
        <p:txBody>
          <a:bodyPr/>
          <a:lstStyle/>
          <a:p>
            <a:r>
              <a:rPr lang="hu-HU" i="0" dirty="0"/>
              <a:t>Előadó: </a:t>
            </a:r>
            <a:r>
              <a:rPr lang="hu-HU" b="1" i="0" dirty="0"/>
              <a:t>Farkas András</a:t>
            </a:r>
            <a:endParaRPr lang="hu-HU" i="0" dirty="0"/>
          </a:p>
        </p:txBody>
      </p:sp>
      <p:sp>
        <p:nvSpPr>
          <p:cNvPr id="11" name="Alcím 9">
            <a:extLst>
              <a:ext uri="{FF2B5EF4-FFF2-40B4-BE49-F238E27FC236}">
                <a16:creationId xmlns:a16="http://schemas.microsoft.com/office/drawing/2014/main" id="{12C1B3C6-AB66-C21E-BD72-015CA0611B9A}"/>
              </a:ext>
            </a:extLst>
          </p:cNvPr>
          <p:cNvSpPr txBox="1">
            <a:spLocks/>
          </p:cNvSpPr>
          <p:nvPr/>
        </p:nvSpPr>
        <p:spPr>
          <a:xfrm>
            <a:off x="679620" y="5757058"/>
            <a:ext cx="10864680" cy="448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i="0" dirty="0"/>
              <a:t>2024.06.10</a:t>
            </a:r>
          </a:p>
        </p:txBody>
      </p:sp>
    </p:spTree>
    <p:extLst>
      <p:ext uri="{BB962C8B-B14F-4D97-AF65-F5344CB8AC3E}">
        <p14:creationId xmlns:p14="http://schemas.microsoft.com/office/powerpoint/2010/main" val="3044972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F087B02-9DCA-CBAA-816F-DAC586C93D71}"/>
              </a:ext>
            </a:extLst>
          </p:cNvPr>
          <p:cNvSpPr txBox="1">
            <a:spLocks/>
          </p:cNvSpPr>
          <p:nvPr/>
        </p:nvSpPr>
        <p:spPr>
          <a:xfrm>
            <a:off x="311091" y="223319"/>
            <a:ext cx="6961809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200" dirty="0"/>
              <a:t>Hogyan érdemes elindulni?</a:t>
            </a:r>
          </a:p>
        </p:txBody>
      </p:sp>
      <p:sp>
        <p:nvSpPr>
          <p:cNvPr id="3" name="Alcím 9">
            <a:extLst>
              <a:ext uri="{FF2B5EF4-FFF2-40B4-BE49-F238E27FC236}">
                <a16:creationId xmlns:a16="http://schemas.microsoft.com/office/drawing/2014/main" id="{AA7785D5-B093-AA16-B94E-AAAEAE22A3AF}"/>
              </a:ext>
            </a:extLst>
          </p:cNvPr>
          <p:cNvSpPr txBox="1">
            <a:spLocks/>
          </p:cNvSpPr>
          <p:nvPr/>
        </p:nvSpPr>
        <p:spPr>
          <a:xfrm>
            <a:off x="472017" y="1040684"/>
            <a:ext cx="11408892" cy="57463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hu-HU" sz="1800" b="1" dirty="0"/>
              <a:t>Megvan a diploma. Most merre?</a:t>
            </a:r>
          </a:p>
          <a:p>
            <a:pPr marL="0" lvl="1" indent="0">
              <a:buNone/>
            </a:pPr>
            <a:endParaRPr lang="hu-HU" sz="1800" b="1" dirty="0"/>
          </a:p>
          <a:p>
            <a:pPr marL="283464" indent="-283464" algn="l" rtl="0" eaLnBrk="1" latinLnBrk="0" hangingPunct="1">
              <a:spcBef>
                <a:spcPts val="0"/>
              </a:spcBef>
              <a:spcAft>
                <a:spcPts val="0"/>
              </a:spcAft>
              <a:buClrTx/>
              <a:buSzPts val="2000"/>
              <a:buFont typeface="Symbol" panose="05050102010706020507" pitchFamily="18" charset="2"/>
              <a:buChar char="-"/>
            </a:pPr>
            <a:r>
              <a:rPr lang="hu-HU" sz="1800" kern="12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+mn-ea"/>
                <a:cs typeface="+mn-cs"/>
              </a:rPr>
              <a:t>Saját tapasztalat alapján: további előnyt jelentő készségek</a:t>
            </a:r>
            <a:endParaRPr lang="hu-HU" sz="1800" dirty="0">
              <a:effectLst/>
            </a:endParaRPr>
          </a:p>
          <a:p>
            <a:pPr marL="740664" indent="-283464" algn="l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hu-HU" sz="1800" kern="12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+mn-ea"/>
                <a:cs typeface="+mn-cs"/>
              </a:rPr>
              <a:t>Nyelvtudás</a:t>
            </a:r>
            <a:endParaRPr lang="hu-HU" sz="1600" dirty="0">
              <a:effectLst/>
            </a:endParaRPr>
          </a:p>
          <a:p>
            <a:pPr marL="1197864" indent="-283464" algn="l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hu-HU" sz="1800" kern="12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+mn-ea"/>
                <a:cs typeface="+mn-cs"/>
              </a:rPr>
              <a:t>Kiemelten: Angol, Német, Orosz, Francia, Olasz</a:t>
            </a:r>
          </a:p>
          <a:p>
            <a:pPr marL="1197864" indent="-283464" algn="l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hu-HU" sz="180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Multi-vállalatok esetében kiemelkedő előny</a:t>
            </a:r>
            <a:endParaRPr lang="hu-HU" sz="1600" dirty="0">
              <a:effectLst/>
            </a:endParaRPr>
          </a:p>
          <a:p>
            <a:pPr marL="740664" indent="-283464" algn="l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hu-HU" sz="1800" kern="12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+mn-ea"/>
                <a:cs typeface="+mn-cs"/>
              </a:rPr>
              <a:t>Informatikai készségek</a:t>
            </a:r>
            <a:endParaRPr lang="hu-HU" sz="1200" dirty="0">
              <a:effectLst/>
            </a:endParaRPr>
          </a:p>
          <a:p>
            <a:pPr marL="1197864" indent="-283464" algn="l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hu-HU" sz="1800" kern="12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+mn-ea"/>
                <a:cs typeface="+mn-cs"/>
              </a:rPr>
              <a:t>Excel, Word, </a:t>
            </a:r>
            <a:r>
              <a:rPr lang="hu-HU" sz="1800" kern="120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+mn-ea"/>
                <a:cs typeface="+mn-cs"/>
              </a:rPr>
              <a:t>Powerpoint</a:t>
            </a:r>
            <a:endParaRPr lang="hu-HU" sz="1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1197864" indent="-283464" algn="l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hu-HU" sz="1800" kern="12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+mn-ea"/>
                <a:cs typeface="+mn-cs"/>
              </a:rPr>
              <a:t>hihetetlenül emelheti a hatékonyságodat</a:t>
            </a:r>
          </a:p>
          <a:p>
            <a:pPr marL="1197864" indent="-283464" algn="l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hu-HU" sz="1800" dirty="0">
                <a:solidFill>
                  <a:srgbClr val="000000"/>
                </a:solidFill>
                <a:latin typeface="Verdana" panose="020B0604030504040204" pitchFamily="34" charset="0"/>
              </a:rPr>
              <a:t>Keresőmotorok használata</a:t>
            </a:r>
            <a:endParaRPr lang="hu-HU" sz="1800" kern="1200" dirty="0">
              <a:solidFill>
                <a:srgbClr val="000000"/>
              </a:solidFill>
              <a:effectLst/>
              <a:latin typeface="Verdana" panose="020B0604030504040204" pitchFamily="34" charset="0"/>
              <a:ea typeface="+mn-ea"/>
              <a:cs typeface="+mn-cs"/>
            </a:endParaRPr>
          </a:p>
          <a:p>
            <a:pPr marL="1197864" indent="-283464" algn="l" rtl="0" eaLnBrk="1" latinLnBrk="0" hangingPunct="1">
              <a:spcBef>
                <a:spcPts val="0"/>
              </a:spcBef>
              <a:spcAft>
                <a:spcPts val="0"/>
              </a:spcAft>
            </a:pPr>
            <a:endParaRPr lang="hu-HU" sz="1600" dirty="0">
              <a:effectLst/>
            </a:endParaRPr>
          </a:p>
          <a:p>
            <a:r>
              <a:rPr lang="hu-HU" sz="1800" kern="12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+mn-ea"/>
                <a:cs typeface="+mn-cs"/>
              </a:rPr>
              <a:t>Érdekesség: Ha Excelben tudod használni a HA, VAGY, FKERES, INDEX, HOL.VAN függvények akkor megvannak a fundamentális alapjai annak, hogy programnyelvet tanulj.</a:t>
            </a:r>
            <a:endParaRPr lang="hu-HU" dirty="0"/>
          </a:p>
          <a:p>
            <a:pPr marL="742950" lvl="2" indent="-285750">
              <a:buFontTx/>
              <a:buChar char="-"/>
            </a:pP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3962218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F087B02-9DCA-CBAA-816F-DAC586C93D71}"/>
              </a:ext>
            </a:extLst>
          </p:cNvPr>
          <p:cNvSpPr txBox="1">
            <a:spLocks/>
          </p:cNvSpPr>
          <p:nvPr/>
        </p:nvSpPr>
        <p:spPr>
          <a:xfrm>
            <a:off x="4557656" y="2766218"/>
            <a:ext cx="307668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3200" dirty="0"/>
              <a:t>Kérdések</a:t>
            </a:r>
          </a:p>
        </p:txBody>
      </p:sp>
    </p:spTree>
    <p:extLst>
      <p:ext uri="{BB962C8B-B14F-4D97-AF65-F5344CB8AC3E}">
        <p14:creationId xmlns:p14="http://schemas.microsoft.com/office/powerpoint/2010/main" val="2620706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42052"/>
          </a:xfrm>
        </p:spPr>
        <p:txBody>
          <a:bodyPr/>
          <a:lstStyle/>
          <a:p>
            <a:r>
              <a:rPr lang="hu-HU" dirty="0"/>
              <a:t>Bemutatkozás</a:t>
            </a:r>
          </a:p>
        </p:txBody>
      </p:sp>
      <p:sp>
        <p:nvSpPr>
          <p:cNvPr id="3" name="Alcím 9">
            <a:extLst>
              <a:ext uri="{FF2B5EF4-FFF2-40B4-BE49-F238E27FC236}">
                <a16:creationId xmlns:a16="http://schemas.microsoft.com/office/drawing/2014/main" id="{6D52DA57-9FAC-6986-5FCC-D518D1418D20}"/>
              </a:ext>
            </a:extLst>
          </p:cNvPr>
          <p:cNvSpPr txBox="1">
            <a:spLocks/>
          </p:cNvSpPr>
          <p:nvPr/>
        </p:nvSpPr>
        <p:spPr>
          <a:xfrm>
            <a:off x="679620" y="1726163"/>
            <a:ext cx="10864680" cy="4348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2000" b="1" dirty="0"/>
              <a:t>Farkas András</a:t>
            </a:r>
          </a:p>
          <a:p>
            <a:pPr marL="0" indent="0">
              <a:buNone/>
            </a:pPr>
            <a:r>
              <a:rPr lang="hu-HU" sz="2000" u="sng" dirty="0"/>
              <a:t>Végzettségek:</a:t>
            </a:r>
          </a:p>
          <a:p>
            <a:pPr marL="0" indent="0">
              <a:buNone/>
            </a:pPr>
            <a:r>
              <a:rPr lang="hu-HU" sz="2000" dirty="0"/>
              <a:t>2017 : Nukleáris Energetikus</a:t>
            </a:r>
          </a:p>
          <a:p>
            <a:pPr marL="0" indent="0">
              <a:buNone/>
            </a:pPr>
            <a:r>
              <a:rPr lang="hu-HU" sz="2000" dirty="0"/>
              <a:t>2021 : Környezetmérnök </a:t>
            </a:r>
            <a:r>
              <a:rPr lang="hu-HU" sz="2000" dirty="0" err="1"/>
              <a:t>Bsc</a:t>
            </a:r>
            <a:r>
              <a:rPr lang="hu-HU" sz="2000" dirty="0"/>
              <a:t>.</a:t>
            </a:r>
          </a:p>
          <a:p>
            <a:pPr marL="0" indent="0">
              <a:buNone/>
            </a:pPr>
            <a:r>
              <a:rPr lang="hu-HU" sz="2000" dirty="0"/>
              <a:t>2024 - ? : Munkavédelmi szakmérnök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u="sng" dirty="0"/>
              <a:t>Munkahelyek:</a:t>
            </a:r>
          </a:p>
          <a:p>
            <a:pPr marL="0" indent="0">
              <a:buNone/>
            </a:pPr>
            <a:r>
              <a:rPr lang="hu-HU" sz="2000" dirty="0"/>
              <a:t>(2021) 	BMKI </a:t>
            </a:r>
            <a:r>
              <a:rPr lang="hu-HU" sz="2000" dirty="0" err="1"/>
              <a:t>Katasztróvafédelmi</a:t>
            </a:r>
            <a:r>
              <a:rPr lang="hu-HU" sz="2000" dirty="0"/>
              <a:t> hatóság (vízügyi hatóság)</a:t>
            </a:r>
            <a:br>
              <a:rPr lang="hu-HU" sz="2000" dirty="0"/>
            </a:br>
            <a:r>
              <a:rPr lang="hu-HU" sz="2000" dirty="0"/>
              <a:t>		</a:t>
            </a:r>
            <a:r>
              <a:rPr lang="hu-HU" sz="2000" i="1" dirty="0"/>
              <a:t>Szakhatósági ügyintéző</a:t>
            </a:r>
          </a:p>
          <a:p>
            <a:pPr marL="0" indent="0">
              <a:buNone/>
            </a:pPr>
            <a:r>
              <a:rPr lang="hu-HU" sz="2000" dirty="0"/>
              <a:t>(Jelenleg)	Duna Cégcsoport (Duna Group)</a:t>
            </a:r>
            <a:br>
              <a:rPr lang="hu-HU" sz="2000" dirty="0"/>
            </a:br>
            <a:r>
              <a:rPr lang="hu-HU" sz="2000" dirty="0"/>
              <a:t>		Környezetvédelmi és 	hulladékgazdálkodási megbízott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b="1" dirty="0"/>
          </a:p>
          <a:p>
            <a:pPr marL="457200" lvl="1" indent="0">
              <a:buNone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447938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A6D19DC-288E-4668-BE3B-E770C9BD9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Duna Cégcsoport</a:t>
            </a:r>
          </a:p>
        </p:txBody>
      </p:sp>
      <p:sp>
        <p:nvSpPr>
          <p:cNvPr id="4" name="Alcím 9">
            <a:extLst>
              <a:ext uri="{FF2B5EF4-FFF2-40B4-BE49-F238E27FC236}">
                <a16:creationId xmlns:a16="http://schemas.microsoft.com/office/drawing/2014/main" id="{D17C45F8-F373-8687-6D93-7648021667EC}"/>
              </a:ext>
            </a:extLst>
          </p:cNvPr>
          <p:cNvSpPr txBox="1">
            <a:spLocks/>
          </p:cNvSpPr>
          <p:nvPr/>
        </p:nvSpPr>
        <p:spPr>
          <a:xfrm>
            <a:off x="679620" y="1474237"/>
            <a:ext cx="10864680" cy="4758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2000" b="1" dirty="0"/>
              <a:t>Környezetvédelmi megbízott</a:t>
            </a:r>
          </a:p>
          <a:p>
            <a:pPr marL="0" indent="0">
              <a:buNone/>
            </a:pPr>
            <a:r>
              <a:rPr lang="hu-HU" sz="2000" dirty="0"/>
              <a:t>Feladatok:</a:t>
            </a:r>
          </a:p>
          <a:p>
            <a:pPr>
              <a:buFontTx/>
              <a:buChar char="-"/>
            </a:pPr>
            <a:r>
              <a:rPr lang="hu-HU" sz="2000" dirty="0"/>
              <a:t>Környezetvédelmi, természetvédelmi és hulladékgazdálkodási képviselet</a:t>
            </a:r>
          </a:p>
          <a:p>
            <a:pPr>
              <a:buFontTx/>
              <a:buChar char="-"/>
            </a:pPr>
            <a:r>
              <a:rPr lang="hu-HU" sz="2000" dirty="0"/>
              <a:t>Környezetvédelmi jogszabályi környezet monitorozása</a:t>
            </a:r>
          </a:p>
          <a:p>
            <a:pPr>
              <a:buFontTx/>
              <a:buChar char="-"/>
            </a:pPr>
            <a:r>
              <a:rPr lang="hu-HU" sz="2000" dirty="0"/>
              <a:t>A Környezetvédelmi és minőségirányítási és rendszer kialakítása, üzemeltetése, fejlesztése (ISO14001, ISO9001)</a:t>
            </a:r>
          </a:p>
          <a:p>
            <a:pPr>
              <a:buFontTx/>
              <a:buChar char="-"/>
            </a:pPr>
            <a:r>
              <a:rPr lang="hu-HU" sz="2000" dirty="0"/>
              <a:t>Hatósági, Igazgatósági eljárások nyilvántartása, ügyvitele,</a:t>
            </a:r>
          </a:p>
          <a:p>
            <a:pPr>
              <a:buFontTx/>
              <a:buChar char="-"/>
            </a:pPr>
            <a:r>
              <a:rPr lang="hu-HU" sz="2000" dirty="0"/>
              <a:t>Környezetvédelmi- és hulladékgazdálkodási nyilvántartások elkészítése</a:t>
            </a:r>
          </a:p>
          <a:p>
            <a:pPr>
              <a:buFontTx/>
              <a:buChar char="-"/>
            </a:pPr>
            <a:r>
              <a:rPr lang="hu-HU" sz="2000" dirty="0"/>
              <a:t>Aktív projektek környezetvédelmi felügyelete (fő- és alvállalkozóként)</a:t>
            </a:r>
          </a:p>
          <a:p>
            <a:pPr>
              <a:buFontTx/>
              <a:buChar char="-"/>
            </a:pPr>
            <a:r>
              <a:rPr lang="hu-HU" sz="2000" dirty="0"/>
              <a:t>Munkavállalók oktatása</a:t>
            </a:r>
          </a:p>
          <a:p>
            <a:pPr>
              <a:buFontTx/>
              <a:buChar char="-"/>
            </a:pPr>
            <a:endParaRPr lang="hu-HU" sz="2000" dirty="0"/>
          </a:p>
          <a:p>
            <a:pPr marL="0" indent="0">
              <a:buNone/>
            </a:pPr>
            <a:endParaRPr lang="hu-HU" sz="2000" b="1" dirty="0"/>
          </a:p>
          <a:p>
            <a:pPr marL="457200" lvl="1" indent="0">
              <a:buNone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5729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cím 9">
            <a:extLst>
              <a:ext uri="{FF2B5EF4-FFF2-40B4-BE49-F238E27FC236}">
                <a16:creationId xmlns:a16="http://schemas.microsoft.com/office/drawing/2014/main" id="{0616FCD4-D295-BFF7-C47E-29FA2714D7C8}"/>
              </a:ext>
            </a:extLst>
          </p:cNvPr>
          <p:cNvSpPr txBox="1">
            <a:spLocks/>
          </p:cNvSpPr>
          <p:nvPr/>
        </p:nvSpPr>
        <p:spPr>
          <a:xfrm>
            <a:off x="679620" y="1222310"/>
            <a:ext cx="10864680" cy="53464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1800" b="1" dirty="0"/>
              <a:t>Munkáim:</a:t>
            </a:r>
          </a:p>
          <a:p>
            <a:pPr>
              <a:buFontTx/>
              <a:buChar char="-"/>
            </a:pPr>
            <a:r>
              <a:rPr lang="hu-HU" sz="1800" dirty="0"/>
              <a:t>Kecskemét Megyei Jogú Város és Ballószög Község víziközmű-hálózatának hatékonyságnövelő fejlesztése</a:t>
            </a:r>
            <a:endParaRPr lang="hu-HU" sz="1400" dirty="0"/>
          </a:p>
          <a:p>
            <a:pPr>
              <a:buFontTx/>
              <a:buChar char="-"/>
            </a:pPr>
            <a:r>
              <a:rPr lang="hu-HU" sz="1800" dirty="0"/>
              <a:t>Kalocsa-Paks új Duna-Híd és kapcsolódó úthálózatainak tervezése és kivitelezése</a:t>
            </a:r>
          </a:p>
          <a:p>
            <a:pPr>
              <a:buFontTx/>
              <a:buChar char="-"/>
            </a:pPr>
            <a:r>
              <a:rPr lang="hu-HU" sz="1800" dirty="0"/>
              <a:t>M44 gyorsforgalmi út Szentkirály – Lakitelek szakasz megvalósítása visszakötéssel Kecskemét irányába és kapcsolódó építmények tervezése és kivitelezése</a:t>
            </a:r>
          </a:p>
          <a:p>
            <a:pPr>
              <a:buFontTx/>
              <a:buChar char="-"/>
            </a:pPr>
            <a:r>
              <a:rPr lang="hu-HU" sz="1800" dirty="0"/>
              <a:t>Paks II. – Paksi Atomerőmű 5. és 6. blokk talajvízszint feletti alapgödör feltárása</a:t>
            </a:r>
            <a:endParaRPr lang="hu-HU" sz="1400" dirty="0"/>
          </a:p>
          <a:p>
            <a:pPr>
              <a:buFontTx/>
              <a:buChar char="-"/>
            </a:pPr>
            <a:r>
              <a:rPr lang="hu-HU" sz="1800" dirty="0"/>
              <a:t>Paks II. – Paksi Atomerőmű 5. blokk alapozási munkagödör talajvíz szintig történő föld kiemelése</a:t>
            </a:r>
          </a:p>
          <a:p>
            <a:pPr>
              <a:buFontTx/>
              <a:buChar char="-"/>
            </a:pPr>
            <a:r>
              <a:rPr lang="hu-HU" sz="1800" dirty="0"/>
              <a:t>KEHOP-2.1.11</a:t>
            </a:r>
          </a:p>
          <a:p>
            <a:pPr lvl="1">
              <a:buFontTx/>
              <a:buChar char="-"/>
            </a:pPr>
            <a:r>
              <a:rPr lang="hu-HU" sz="1400" dirty="0"/>
              <a:t>Kecskemét Megyei Jogú Város és Ballószög Község víziközmű-hálózatának hatékonyságnövelő fejlesztése</a:t>
            </a:r>
          </a:p>
          <a:p>
            <a:pPr>
              <a:buFontTx/>
              <a:buChar char="-"/>
            </a:pPr>
            <a:r>
              <a:rPr lang="hu-HU" sz="1800" dirty="0"/>
              <a:t>KEHOP-2.2.2-15-2019</a:t>
            </a:r>
          </a:p>
          <a:p>
            <a:pPr lvl="1">
              <a:buFontTx/>
              <a:buChar char="-"/>
            </a:pPr>
            <a:r>
              <a:rPr lang="hu-HU" sz="1400" dirty="0" err="1"/>
              <a:t>Békésszentandrási</a:t>
            </a:r>
            <a:r>
              <a:rPr lang="hu-HU" sz="1400" dirty="0"/>
              <a:t> szennyvíztisztítótelep építése és korszerűsítése</a:t>
            </a:r>
          </a:p>
          <a:p>
            <a:pPr lvl="1">
              <a:buFontTx/>
              <a:buChar char="-"/>
            </a:pPr>
            <a:r>
              <a:rPr lang="hu-HU" sz="1400" dirty="0"/>
              <a:t>Dévaványai szennyvíztisztítótelep építése és korszerűsítése</a:t>
            </a:r>
          </a:p>
          <a:p>
            <a:pPr lvl="1">
              <a:buFontTx/>
              <a:buChar char="-"/>
            </a:pPr>
            <a:r>
              <a:rPr lang="hu-HU" sz="1400" dirty="0" err="1"/>
              <a:t>Mezőberényi</a:t>
            </a:r>
            <a:r>
              <a:rPr lang="hu-HU" sz="1400" dirty="0"/>
              <a:t> szennyvíztisztítótelep építése és korszerűsítés</a:t>
            </a:r>
            <a:endParaRPr lang="hu-HU" sz="1800" dirty="0"/>
          </a:p>
          <a:p>
            <a:pPr marL="0" indent="0">
              <a:buNone/>
            </a:pPr>
            <a:endParaRPr lang="hu-HU" sz="2000" dirty="0"/>
          </a:p>
          <a:p>
            <a:pPr>
              <a:buFontTx/>
              <a:buChar char="-"/>
            </a:pPr>
            <a:endParaRPr lang="hu-HU" sz="2000" dirty="0"/>
          </a:p>
          <a:p>
            <a:pPr>
              <a:buFontTx/>
              <a:buChar char="-"/>
            </a:pPr>
            <a:endParaRPr lang="hu-HU" sz="2000" dirty="0"/>
          </a:p>
          <a:p>
            <a:pPr marL="0" indent="0">
              <a:buNone/>
            </a:pPr>
            <a:endParaRPr lang="hu-HU" sz="2000" b="1" dirty="0"/>
          </a:p>
          <a:p>
            <a:pPr marL="457200" lvl="1" indent="0">
              <a:buNone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18959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F087B02-9DCA-CBAA-816F-DAC586C93D71}"/>
              </a:ext>
            </a:extLst>
          </p:cNvPr>
          <p:cNvSpPr txBox="1">
            <a:spLocks/>
          </p:cNvSpPr>
          <p:nvPr/>
        </p:nvSpPr>
        <p:spPr>
          <a:xfrm>
            <a:off x="959458" y="22331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/>
              <a:t>Személyes tapasztalatok</a:t>
            </a:r>
          </a:p>
        </p:txBody>
      </p:sp>
      <p:sp>
        <p:nvSpPr>
          <p:cNvPr id="8" name="Alcím 9">
            <a:extLst>
              <a:ext uri="{FF2B5EF4-FFF2-40B4-BE49-F238E27FC236}">
                <a16:creationId xmlns:a16="http://schemas.microsoft.com/office/drawing/2014/main" id="{6F6C0DFE-779A-E9DC-BD50-8E02AFDBECD8}"/>
              </a:ext>
            </a:extLst>
          </p:cNvPr>
          <p:cNvSpPr txBox="1">
            <a:spLocks/>
          </p:cNvSpPr>
          <p:nvPr/>
        </p:nvSpPr>
        <p:spPr>
          <a:xfrm>
            <a:off x="959458" y="1259634"/>
            <a:ext cx="10584842" cy="5375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2000" dirty="0"/>
              <a:t>Környezetvédelmi kihívások az építőiparban:</a:t>
            </a:r>
          </a:p>
          <a:p>
            <a:pPr>
              <a:buFontTx/>
              <a:buChar char="-"/>
            </a:pPr>
            <a:r>
              <a:rPr lang="hu-HU" sz="2000" dirty="0">
                <a:sym typeface="Wingdings" panose="05000000000000000000" pitchFamily="2" charset="2"/>
              </a:rPr>
              <a:t>A hulladékot és a környezetvédelmet érintő jogszabályi környezet</a:t>
            </a:r>
          </a:p>
          <a:p>
            <a:pPr lvl="1">
              <a:buFontTx/>
              <a:buChar char="-"/>
            </a:pPr>
            <a:r>
              <a:rPr lang="hu-HU" sz="1600" dirty="0">
                <a:sym typeface="Wingdings" panose="05000000000000000000" pitchFamily="2" charset="2"/>
              </a:rPr>
              <a:t>Környezetvédelmi szabályrendszerek alkalmazása zöldmezős beruházásokon illetve vonalas létesítmények esetében</a:t>
            </a:r>
          </a:p>
          <a:p>
            <a:pPr lvl="1">
              <a:buFontTx/>
              <a:buChar char="-"/>
            </a:pPr>
            <a:r>
              <a:rPr lang="hu-HU" sz="1600" dirty="0">
                <a:sym typeface="Wingdings" panose="05000000000000000000" pitchFamily="2" charset="2"/>
              </a:rPr>
              <a:t>Hulladékstátusz megállapítása és megszüntetésének a kérdései</a:t>
            </a:r>
          </a:p>
          <a:p>
            <a:pPr lvl="1">
              <a:buFontTx/>
              <a:buChar char="-"/>
            </a:pPr>
            <a:r>
              <a:rPr lang="hu-HU" sz="1600" dirty="0">
                <a:sym typeface="Wingdings" panose="05000000000000000000" pitchFamily="2" charset="2"/>
              </a:rPr>
              <a:t>Koncessziós szerepkörök a hulladékgazdálkodásban</a:t>
            </a:r>
          </a:p>
          <a:p>
            <a:pPr lvl="1">
              <a:buFontTx/>
              <a:buChar char="-"/>
            </a:pPr>
            <a:r>
              <a:rPr lang="hu-HU" sz="1600" dirty="0">
                <a:sym typeface="Wingdings" panose="05000000000000000000" pitchFamily="2" charset="2"/>
              </a:rPr>
              <a:t>Hulladékgazdálkodási „anomáliák”</a:t>
            </a:r>
          </a:p>
          <a:p>
            <a:pPr>
              <a:buFontTx/>
              <a:buChar char="-"/>
            </a:pPr>
            <a:r>
              <a:rPr lang="hu-HU" sz="2000" dirty="0">
                <a:sym typeface="Wingdings" panose="05000000000000000000" pitchFamily="2" charset="2"/>
              </a:rPr>
              <a:t>Környezetközpontú szemlélet érvényesítése kivitelezések alatt</a:t>
            </a:r>
          </a:p>
          <a:p>
            <a:pPr lvl="1">
              <a:buFontTx/>
              <a:buChar char="-"/>
            </a:pPr>
            <a:r>
              <a:rPr lang="hu-HU" sz="1600" dirty="0">
                <a:sym typeface="Wingdings" panose="05000000000000000000" pitchFamily="2" charset="2"/>
              </a:rPr>
              <a:t>Alvállalkozók oktatása</a:t>
            </a:r>
          </a:p>
          <a:p>
            <a:pPr lvl="1">
              <a:buFontTx/>
              <a:buChar char="-"/>
            </a:pPr>
            <a:r>
              <a:rPr lang="hu-HU" sz="1600" dirty="0">
                <a:sym typeface="Wingdings" panose="05000000000000000000" pitchFamily="2" charset="2"/>
              </a:rPr>
              <a:t>Kötelezettségek számon kérése</a:t>
            </a:r>
          </a:p>
          <a:p>
            <a:pPr lvl="1">
              <a:buFontTx/>
              <a:buChar char="-"/>
            </a:pPr>
            <a:r>
              <a:rPr lang="hu-HU" sz="1600" dirty="0">
                <a:sym typeface="Wingdings" panose="05000000000000000000" pitchFamily="2" charset="2"/>
              </a:rPr>
              <a:t>Reális környezetvédelmi célkitűzések meghatározása</a:t>
            </a:r>
          </a:p>
          <a:p>
            <a:pPr lvl="1">
              <a:buFontTx/>
              <a:buChar char="-"/>
            </a:pPr>
            <a:r>
              <a:rPr lang="hu-HU" sz="1600" dirty="0">
                <a:sym typeface="Wingdings" panose="05000000000000000000" pitchFamily="2" charset="2"/>
              </a:rPr>
              <a:t>Szakmák környezetvédelmi összehangolása</a:t>
            </a:r>
          </a:p>
          <a:p>
            <a:pPr>
              <a:buFontTx/>
              <a:buChar char="-"/>
            </a:pPr>
            <a:r>
              <a:rPr lang="hu-HU" sz="2000" dirty="0">
                <a:sym typeface="Wingdings" panose="05000000000000000000" pitchFamily="2" charset="2"/>
              </a:rPr>
              <a:t>Környezetvédelmi fejlesztések bevezetése és alkalmazása</a:t>
            </a:r>
          </a:p>
          <a:p>
            <a:pPr lvl="1">
              <a:buFontTx/>
              <a:buChar char="-"/>
            </a:pP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1940924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F087B02-9DCA-CBAA-816F-DAC586C93D71}"/>
              </a:ext>
            </a:extLst>
          </p:cNvPr>
          <p:cNvSpPr txBox="1">
            <a:spLocks/>
          </p:cNvSpPr>
          <p:nvPr/>
        </p:nvSpPr>
        <p:spPr>
          <a:xfrm>
            <a:off x="959458" y="22331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/>
              <a:t>Személyes tapasztalatok</a:t>
            </a:r>
          </a:p>
        </p:txBody>
      </p:sp>
      <p:sp>
        <p:nvSpPr>
          <p:cNvPr id="8" name="Alcím 9">
            <a:extLst>
              <a:ext uri="{FF2B5EF4-FFF2-40B4-BE49-F238E27FC236}">
                <a16:creationId xmlns:a16="http://schemas.microsoft.com/office/drawing/2014/main" id="{6F6C0DFE-779A-E9DC-BD50-8E02AFDBECD8}"/>
              </a:ext>
            </a:extLst>
          </p:cNvPr>
          <p:cNvSpPr txBox="1">
            <a:spLocks/>
          </p:cNvSpPr>
          <p:nvPr/>
        </p:nvSpPr>
        <p:spPr>
          <a:xfrm>
            <a:off x="959458" y="1259634"/>
            <a:ext cx="10584842" cy="55983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2000" dirty="0"/>
              <a:t>Munkalehetőségek környezetmérnökként:</a:t>
            </a:r>
          </a:p>
          <a:p>
            <a:pPr>
              <a:buFontTx/>
              <a:buChar char="-"/>
            </a:pPr>
            <a:r>
              <a:rPr lang="hu-HU" sz="2000" dirty="0"/>
              <a:t>Több a lehetőség, mint ami elsőre látszik</a:t>
            </a:r>
            <a:endParaRPr lang="hu-HU" sz="1600" dirty="0">
              <a:sym typeface="Wingdings" panose="05000000000000000000" pitchFamily="2" charset="2"/>
            </a:endParaRPr>
          </a:p>
          <a:p>
            <a:pPr lvl="1">
              <a:buFontTx/>
              <a:buChar char="-"/>
            </a:pPr>
            <a:r>
              <a:rPr lang="hu-HU" sz="1600" dirty="0">
                <a:sym typeface="Wingdings" panose="05000000000000000000" pitchFamily="2" charset="2"/>
              </a:rPr>
              <a:t>Építőipar</a:t>
            </a:r>
          </a:p>
          <a:p>
            <a:pPr lvl="1">
              <a:buFontTx/>
              <a:buChar char="-"/>
            </a:pPr>
            <a:r>
              <a:rPr lang="hu-HU" sz="1600" dirty="0">
                <a:sym typeface="Wingdings" panose="05000000000000000000" pitchFamily="2" charset="2"/>
              </a:rPr>
              <a:t>Gyártóipar</a:t>
            </a:r>
          </a:p>
          <a:p>
            <a:pPr lvl="1">
              <a:buFontTx/>
              <a:buChar char="-"/>
            </a:pPr>
            <a:r>
              <a:rPr lang="hu-HU" sz="1600" dirty="0">
                <a:sym typeface="Wingdings" panose="05000000000000000000" pitchFamily="2" charset="2"/>
              </a:rPr>
              <a:t>Feldolgozóipar</a:t>
            </a:r>
          </a:p>
          <a:p>
            <a:pPr lvl="1">
              <a:buFontTx/>
              <a:buChar char="-"/>
            </a:pPr>
            <a:r>
              <a:rPr lang="hu-HU" sz="1600" dirty="0">
                <a:sym typeface="Wingdings" panose="05000000000000000000" pitchFamily="2" charset="2"/>
              </a:rPr>
              <a:t>Kis- és nagykereskedelmi szektor</a:t>
            </a:r>
          </a:p>
          <a:p>
            <a:pPr lvl="1">
              <a:buFontTx/>
              <a:buChar char="-"/>
            </a:pPr>
            <a:r>
              <a:rPr lang="hu-HU" sz="1600" dirty="0">
                <a:sym typeface="Wingdings" panose="05000000000000000000" pitchFamily="2" charset="2"/>
              </a:rPr>
              <a:t>Mezőgazdaság</a:t>
            </a:r>
          </a:p>
          <a:p>
            <a:pPr lvl="1">
              <a:buFontTx/>
              <a:buChar char="-"/>
            </a:pPr>
            <a:r>
              <a:rPr lang="hu-HU" sz="1600" dirty="0">
                <a:sym typeface="Wingdings" panose="05000000000000000000" pitchFamily="2" charset="2"/>
              </a:rPr>
              <a:t>Közigazgatás</a:t>
            </a:r>
          </a:p>
          <a:p>
            <a:pPr lvl="1">
              <a:buFontTx/>
              <a:buChar char="-"/>
            </a:pPr>
            <a:r>
              <a:rPr lang="hu-HU" sz="1600" dirty="0">
                <a:sym typeface="Wingdings" panose="05000000000000000000" pitchFamily="2" charset="2"/>
              </a:rPr>
              <a:t>Gyógyszeripar</a:t>
            </a:r>
          </a:p>
          <a:p>
            <a:pPr lvl="1">
              <a:buFontTx/>
              <a:buChar char="-"/>
            </a:pPr>
            <a:r>
              <a:rPr lang="hu-HU" sz="1600" dirty="0">
                <a:sym typeface="Wingdings" panose="05000000000000000000" pitchFamily="2" charset="2"/>
              </a:rPr>
              <a:t>Energiaszektor</a:t>
            </a:r>
          </a:p>
          <a:p>
            <a:pPr lvl="1">
              <a:buFontTx/>
              <a:buChar char="-"/>
            </a:pPr>
            <a:r>
              <a:rPr lang="hu-HU" sz="1600" dirty="0"/>
              <a:t>Pénzügyi és banki szektor</a:t>
            </a:r>
          </a:p>
          <a:p>
            <a:pPr lvl="1">
              <a:buFontTx/>
              <a:buChar char="-"/>
            </a:pPr>
            <a:r>
              <a:rPr lang="hu-HU" sz="1600" dirty="0">
                <a:sym typeface="Wingdings" panose="05000000000000000000" pitchFamily="2" charset="2"/>
              </a:rPr>
              <a:t>IT szektor</a:t>
            </a:r>
          </a:p>
          <a:p>
            <a:pPr>
              <a:buFontTx/>
              <a:buChar char="-"/>
            </a:pPr>
            <a:r>
              <a:rPr lang="hu-HU" sz="2000" dirty="0">
                <a:sym typeface="Wingdings" panose="05000000000000000000" pitchFamily="2" charset="2"/>
              </a:rPr>
              <a:t>A munkaadók szempontjából miért fontos egy jó környezetmérnök:</a:t>
            </a:r>
          </a:p>
          <a:p>
            <a:pPr lvl="1">
              <a:buFontTx/>
              <a:buChar char="-"/>
            </a:pPr>
            <a:r>
              <a:rPr lang="hu-HU" sz="1600" dirty="0">
                <a:sym typeface="Wingdings" panose="05000000000000000000" pitchFamily="2" charset="2"/>
              </a:rPr>
              <a:t>Költségeket csökkent a munkájával</a:t>
            </a:r>
          </a:p>
          <a:p>
            <a:pPr lvl="1">
              <a:buFontTx/>
              <a:buChar char="-"/>
            </a:pPr>
            <a:r>
              <a:rPr lang="hu-HU" sz="1600" dirty="0">
                <a:sym typeface="Wingdings" panose="05000000000000000000" pitchFamily="2" charset="2"/>
              </a:rPr>
              <a:t>A termék értékét munkájával emelni tuja</a:t>
            </a:r>
          </a:p>
          <a:p>
            <a:pPr lvl="1">
              <a:buFontTx/>
              <a:buChar char="-"/>
            </a:pPr>
            <a:r>
              <a:rPr lang="hu-HU" sz="1600" dirty="0">
                <a:sym typeface="Wingdings" panose="05000000000000000000" pitchFamily="2" charset="2"/>
              </a:rPr>
              <a:t>A társadalmi és gazdasági megítélését javítja</a:t>
            </a:r>
          </a:p>
          <a:p>
            <a:pPr lvl="1">
              <a:buFontTx/>
              <a:buChar char="-"/>
            </a:pPr>
            <a:r>
              <a:rPr lang="hu-HU" sz="1600" dirty="0">
                <a:sym typeface="Wingdings" panose="05000000000000000000" pitchFamily="2" charset="2"/>
              </a:rPr>
              <a:t>Megalapozza a fenntartható fejlődés feltételeit</a:t>
            </a:r>
          </a:p>
          <a:p>
            <a:pPr lvl="1">
              <a:buFontTx/>
              <a:buChar char="-"/>
            </a:pPr>
            <a:r>
              <a:rPr lang="hu-HU" sz="1600" dirty="0">
                <a:sym typeface="Wingdings" panose="05000000000000000000" pitchFamily="2" charset="2"/>
              </a:rPr>
              <a:t>Pályázati előnyt biztosít</a:t>
            </a:r>
          </a:p>
          <a:p>
            <a:pPr lvl="1">
              <a:buFontTx/>
              <a:buChar char="-"/>
            </a:pPr>
            <a:endParaRPr lang="hu-HU" sz="1600" dirty="0">
              <a:sym typeface="Wingdings" panose="05000000000000000000" pitchFamily="2" charset="2"/>
            </a:endParaRPr>
          </a:p>
          <a:p>
            <a:pPr lvl="1">
              <a:buFontTx/>
              <a:buChar char="-"/>
            </a:pPr>
            <a:endParaRPr lang="hu-HU" sz="1600" dirty="0"/>
          </a:p>
          <a:p>
            <a:pPr>
              <a:buFontTx/>
              <a:buChar char="-"/>
            </a:pPr>
            <a:endParaRPr lang="hu-HU" sz="2000" dirty="0"/>
          </a:p>
          <a:p>
            <a:pPr>
              <a:buFontTx/>
              <a:buChar char="-"/>
            </a:pPr>
            <a:endParaRPr lang="hu-HU" sz="2000" dirty="0"/>
          </a:p>
          <a:p>
            <a:pPr marL="0" indent="0">
              <a:buNone/>
            </a:pPr>
            <a:endParaRPr lang="hu-HU" sz="2000" b="1" dirty="0"/>
          </a:p>
          <a:p>
            <a:pPr marL="457200" lvl="1" indent="0">
              <a:buNone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551614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F087B02-9DCA-CBAA-816F-DAC586C93D71}"/>
              </a:ext>
            </a:extLst>
          </p:cNvPr>
          <p:cNvSpPr txBox="1">
            <a:spLocks/>
          </p:cNvSpPr>
          <p:nvPr/>
        </p:nvSpPr>
        <p:spPr>
          <a:xfrm>
            <a:off x="311091" y="223319"/>
            <a:ext cx="6961809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200" dirty="0"/>
              <a:t>Hogyan érdemes elindulni?</a:t>
            </a:r>
          </a:p>
        </p:txBody>
      </p:sp>
      <p:sp>
        <p:nvSpPr>
          <p:cNvPr id="4" name="Alcím 9">
            <a:extLst>
              <a:ext uri="{FF2B5EF4-FFF2-40B4-BE49-F238E27FC236}">
                <a16:creationId xmlns:a16="http://schemas.microsoft.com/office/drawing/2014/main" id="{68DEBF1A-7D26-C26F-E06F-2977C5E052A8}"/>
              </a:ext>
            </a:extLst>
          </p:cNvPr>
          <p:cNvSpPr txBox="1">
            <a:spLocks/>
          </p:cNvSpPr>
          <p:nvPr/>
        </p:nvSpPr>
        <p:spPr>
          <a:xfrm>
            <a:off x="319617" y="888284"/>
            <a:ext cx="11561292" cy="57463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hu-HU" sz="1800" b="1" dirty="0"/>
              <a:t>Fontos tudni</a:t>
            </a:r>
          </a:p>
          <a:p>
            <a:pPr marL="0" lvl="1" indent="0">
              <a:buNone/>
            </a:pPr>
            <a:endParaRPr lang="hu-HU" sz="1800" b="1" dirty="0"/>
          </a:p>
          <a:p>
            <a:pPr marL="285750" lvl="1" indent="-285750">
              <a:buFontTx/>
              <a:buChar char="-"/>
            </a:pPr>
            <a:r>
              <a:rPr lang="hu-HU" sz="1800" dirty="0"/>
              <a:t>Ha nem tanulsz tovább, a diákigazolvány lejáratát követően a társadalombiztosításod is megszűnik!</a:t>
            </a:r>
          </a:p>
          <a:p>
            <a:pPr marL="742950" lvl="2" indent="-285750">
              <a:buFontTx/>
              <a:buChar char="-"/>
            </a:pPr>
            <a:r>
              <a:rPr lang="hu-HU" sz="1600" dirty="0"/>
              <a:t>Regisztrált álláskeresőként a társadalombiztosításodat is megtarthatod ameddig munkát nem találsz</a:t>
            </a:r>
          </a:p>
          <a:p>
            <a:pPr marL="742950" lvl="2" indent="-285750">
              <a:buFontTx/>
              <a:buChar char="-"/>
            </a:pPr>
            <a:r>
              <a:rPr lang="hu-HU" sz="1600" dirty="0"/>
              <a:t>Regisztrált álláskeresőként a munkaadó támogatáshoz juthat, ha felvesz. Ez előnyt jelenthet számodra kiválasztáskor</a:t>
            </a:r>
          </a:p>
          <a:p>
            <a:pPr marL="742950" lvl="2" indent="-285750">
              <a:buFontTx/>
              <a:buChar char="-"/>
            </a:pPr>
            <a:r>
              <a:rPr lang="hu-HU" sz="1600" dirty="0"/>
              <a:t>Regisztrált álláskeresőként bértámogatásra, vagy gyakorlati támogatásra is jogosult lehetsz, akár a 25 év alattiak bértámogatása felett is (Ifjúsági Garancia Program)</a:t>
            </a:r>
          </a:p>
          <a:p>
            <a:pPr marL="457200" lvl="2" indent="0">
              <a:buNone/>
            </a:pPr>
            <a:endParaRPr lang="hu-HU" sz="1600" dirty="0"/>
          </a:p>
          <a:p>
            <a:pPr marL="285750" lvl="1" indent="-285750">
              <a:buFontTx/>
              <a:buChar char="-"/>
            </a:pPr>
            <a:r>
              <a:rPr lang="hu-HU" sz="1800" dirty="0"/>
              <a:t>Állami/közszolgálati ösztöndíjas képzés kötelezettségei</a:t>
            </a:r>
          </a:p>
          <a:p>
            <a:pPr marL="742950" lvl="2" indent="-285750">
              <a:buFontTx/>
              <a:buChar char="-"/>
            </a:pPr>
            <a:r>
              <a:rPr lang="hu-HU" sz="1600" dirty="0"/>
              <a:t>Diploma megszerzésének végső határideje = </a:t>
            </a:r>
            <a:r>
              <a:rPr lang="hu-HU" sz="1600" b="1" u="sng" dirty="0"/>
              <a:t>Képzési idő × 1,5</a:t>
            </a:r>
          </a:p>
          <a:p>
            <a:pPr marL="742950" lvl="2" indent="-285750">
              <a:buFontTx/>
              <a:buChar char="-"/>
            </a:pPr>
            <a:endParaRPr lang="hu-HU" sz="1600" b="1" u="sng" dirty="0"/>
          </a:p>
          <a:p>
            <a:pPr marL="742950" lvl="2" indent="-285750">
              <a:buFontTx/>
              <a:buChar char="-"/>
            </a:pPr>
            <a:r>
              <a:rPr lang="hu-HU" sz="1600" dirty="0"/>
              <a:t>Magyarországi munkaviszonyban letöltendő munkaidő:</a:t>
            </a:r>
          </a:p>
          <a:p>
            <a:pPr marL="457200" lvl="2" indent="0">
              <a:buNone/>
            </a:pPr>
            <a:r>
              <a:rPr lang="hu-HU" sz="1600" b="1" dirty="0"/>
              <a:t>	Legalább az ösztöndíjban tanult idő 20 éven belül</a:t>
            </a:r>
          </a:p>
          <a:p>
            <a:pPr marL="457200" lvl="2" indent="0">
              <a:buNone/>
            </a:pPr>
            <a:endParaRPr lang="hu-HU" sz="1600" b="1" dirty="0"/>
          </a:p>
          <a:p>
            <a:pPr marL="457200" lvl="2" indent="0">
              <a:buNone/>
            </a:pPr>
            <a:r>
              <a:rPr lang="hu-HU" sz="1600" dirty="0"/>
              <a:t>A kötelezettségek nem teljesítése esetén </a:t>
            </a:r>
            <a:r>
              <a:rPr lang="hu-HU" sz="1600" b="1" dirty="0"/>
              <a:t>a képzési költség kamatokkal növelt, de Magyarországi munkaviszony időtartamával csökkentett összegét kell visszatéríteni</a:t>
            </a:r>
            <a:r>
              <a:rPr lang="hu-HU" sz="1600" dirty="0"/>
              <a:t>.</a:t>
            </a:r>
          </a:p>
          <a:p>
            <a:pPr marL="742950" lvl="2" indent="-285750">
              <a:buFontTx/>
              <a:buChar char="-"/>
            </a:pP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3750856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F087B02-9DCA-CBAA-816F-DAC586C93D71}"/>
              </a:ext>
            </a:extLst>
          </p:cNvPr>
          <p:cNvSpPr txBox="1">
            <a:spLocks/>
          </p:cNvSpPr>
          <p:nvPr/>
        </p:nvSpPr>
        <p:spPr>
          <a:xfrm>
            <a:off x="311091" y="223319"/>
            <a:ext cx="6961809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200" dirty="0"/>
              <a:t>Hogyan érdemes elindulni?</a:t>
            </a:r>
          </a:p>
        </p:txBody>
      </p:sp>
      <p:sp>
        <p:nvSpPr>
          <p:cNvPr id="4" name="Alcím 9">
            <a:extLst>
              <a:ext uri="{FF2B5EF4-FFF2-40B4-BE49-F238E27FC236}">
                <a16:creationId xmlns:a16="http://schemas.microsoft.com/office/drawing/2014/main" id="{68DEBF1A-7D26-C26F-E06F-2977C5E052A8}"/>
              </a:ext>
            </a:extLst>
          </p:cNvPr>
          <p:cNvSpPr txBox="1">
            <a:spLocks/>
          </p:cNvSpPr>
          <p:nvPr/>
        </p:nvSpPr>
        <p:spPr>
          <a:xfrm>
            <a:off x="319617" y="888284"/>
            <a:ext cx="6313444" cy="574639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hu-HU" sz="1800" b="1" dirty="0"/>
              <a:t>Megvan a diploma. Most merre?</a:t>
            </a:r>
          </a:p>
          <a:p>
            <a:pPr marL="0" lvl="1" indent="0">
              <a:buNone/>
            </a:pPr>
            <a:endParaRPr lang="hu-HU" sz="1800" b="1" dirty="0"/>
          </a:p>
          <a:p>
            <a:pPr marL="285750" lvl="1" indent="-285750">
              <a:buFontTx/>
              <a:buChar char="-"/>
            </a:pPr>
            <a:r>
              <a:rPr lang="hu-HU" sz="1800" dirty="0"/>
              <a:t>Az önéletrajzod mindig legyen publikus</a:t>
            </a:r>
          </a:p>
          <a:p>
            <a:pPr marL="742950" lvl="2" indent="-285750">
              <a:buFontTx/>
              <a:buChar char="-"/>
            </a:pPr>
            <a:r>
              <a:rPr lang="hu-HU" sz="1400" dirty="0"/>
              <a:t>Az </a:t>
            </a:r>
            <a:r>
              <a:rPr lang="hu-HU" sz="1400" dirty="0" err="1"/>
              <a:t>Europass</a:t>
            </a:r>
            <a:r>
              <a:rPr lang="hu-HU" sz="1400" dirty="0"/>
              <a:t> önéletrajz ingyenes</a:t>
            </a:r>
          </a:p>
          <a:p>
            <a:pPr marL="742950" lvl="2" indent="-285750">
              <a:buFontTx/>
              <a:buChar char="-"/>
            </a:pPr>
            <a:r>
              <a:rPr lang="hu-HU" sz="1400" dirty="0"/>
              <a:t>https://europass.europa.eu</a:t>
            </a:r>
          </a:p>
          <a:p>
            <a:pPr marL="285750" lvl="1" indent="-285750">
              <a:buFontTx/>
              <a:buChar char="-"/>
            </a:pPr>
            <a:r>
              <a:rPr lang="hu-HU" sz="1800" dirty="0"/>
              <a:t>Rangsorold az elvárásaidat</a:t>
            </a:r>
          </a:p>
          <a:p>
            <a:pPr marL="742950" lvl="2" indent="-285750">
              <a:buFontTx/>
              <a:buChar char="-"/>
            </a:pPr>
            <a:r>
              <a:rPr lang="hu-HU" sz="1400" dirty="0"/>
              <a:t>Alap elvárások (pl. munkabér, munkaidőbeosztás, munkavégzés helye)</a:t>
            </a:r>
          </a:p>
          <a:p>
            <a:pPr marL="742950" lvl="2" indent="-285750">
              <a:buFontTx/>
              <a:buChar char="-"/>
            </a:pPr>
            <a:r>
              <a:rPr lang="hu-HU" sz="1400" dirty="0"/>
              <a:t>Alkuképes elvárások (pl.  munkavégzéshez kapcsolódó juttatások, céges juttatások)</a:t>
            </a:r>
          </a:p>
          <a:p>
            <a:pPr marL="742950" lvl="2" indent="-285750">
              <a:buFontTx/>
              <a:buChar char="-"/>
            </a:pPr>
            <a:r>
              <a:rPr lang="hu-HU" sz="1400" dirty="0"/>
              <a:t>Preferált igények (pl. beiskolázás, béren kívüli juttatások) </a:t>
            </a:r>
          </a:p>
          <a:p>
            <a:pPr marL="285750" lvl="1" indent="-285750">
              <a:buFontTx/>
              <a:buChar char="-"/>
            </a:pPr>
            <a:r>
              <a:rPr lang="hu-HU" sz="1800" dirty="0"/>
              <a:t>Ha valahova jelentkezel utánad járhatnak</a:t>
            </a:r>
          </a:p>
          <a:p>
            <a:pPr marL="742950" lvl="2" indent="-285750">
              <a:buFontTx/>
              <a:buChar char="-"/>
            </a:pPr>
            <a:r>
              <a:rPr lang="hu-HU" sz="1400" dirty="0"/>
              <a:t>Közösségi oldalak</a:t>
            </a:r>
          </a:p>
          <a:p>
            <a:pPr marL="742950" lvl="2" indent="-285750">
              <a:buFontTx/>
              <a:buChar char="-"/>
            </a:pPr>
            <a:r>
              <a:rPr lang="hu-HU" sz="1400" dirty="0"/>
              <a:t>Publikációs / közéleti megjelenés</a:t>
            </a:r>
          </a:p>
          <a:p>
            <a:pPr marL="742950" lvl="2" indent="-285750">
              <a:buFontTx/>
              <a:buChar char="-"/>
            </a:pPr>
            <a:r>
              <a:rPr lang="hu-HU" sz="1400" dirty="0"/>
              <a:t>Az első benyomás fontos</a:t>
            </a:r>
          </a:p>
          <a:p>
            <a:pPr marL="285750" lvl="1" indent="-285750">
              <a:buFontTx/>
              <a:buChar char="-"/>
            </a:pPr>
            <a:r>
              <a:rPr lang="hu-HU" sz="1800" dirty="0"/>
              <a:t>Álláskereső portálok</a:t>
            </a:r>
          </a:p>
          <a:p>
            <a:pPr marL="742950" lvl="2" indent="-285750">
              <a:buFontTx/>
              <a:buChar char="-"/>
            </a:pPr>
            <a:r>
              <a:rPr lang="hu-HU" sz="1400" dirty="0" err="1"/>
              <a:t>Profession</a:t>
            </a:r>
            <a:endParaRPr lang="hu-HU" sz="1400" dirty="0"/>
          </a:p>
          <a:p>
            <a:pPr marL="742950" lvl="2" indent="-285750">
              <a:buFontTx/>
              <a:buChar char="-"/>
            </a:pPr>
            <a:r>
              <a:rPr lang="hu-HU" sz="1400" dirty="0" err="1"/>
              <a:t>Jooble</a:t>
            </a:r>
            <a:endParaRPr lang="hu-HU" sz="1400" dirty="0"/>
          </a:p>
          <a:p>
            <a:pPr marL="742950" lvl="2" indent="-285750">
              <a:buFontTx/>
              <a:buChar char="-"/>
            </a:pPr>
            <a:r>
              <a:rPr lang="hu-HU" sz="1400" dirty="0" err="1"/>
              <a:t>Hrmaster</a:t>
            </a:r>
            <a:endParaRPr lang="hu-HU" sz="1400" dirty="0"/>
          </a:p>
          <a:p>
            <a:pPr marL="742950" lvl="2" indent="-285750">
              <a:buFontTx/>
              <a:buChar char="-"/>
            </a:pPr>
            <a:r>
              <a:rPr lang="hu-HU" sz="1400" dirty="0" err="1"/>
              <a:t>LinkedIn</a:t>
            </a:r>
            <a:endParaRPr lang="hu-HU" sz="1400" dirty="0"/>
          </a:p>
          <a:p>
            <a:pPr marL="742950" lvl="2" indent="-285750">
              <a:buFontTx/>
              <a:buChar char="-"/>
            </a:pPr>
            <a:r>
              <a:rPr lang="hu-HU" sz="1400" dirty="0"/>
              <a:t>Cégek önálló HR portáljai</a:t>
            </a:r>
          </a:p>
          <a:p>
            <a:pPr marL="742950" lvl="2" indent="-285750">
              <a:buFontTx/>
              <a:buChar char="-"/>
            </a:pPr>
            <a:r>
              <a:rPr lang="hu-HU" sz="1400" dirty="0"/>
              <a:t>HR közvetítők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4B2B4C62-0E33-03A9-3C72-94846B136E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8545" y="808572"/>
            <a:ext cx="5111660" cy="5240856"/>
          </a:xfrm>
          <a:prstGeom prst="rect">
            <a:avLst/>
          </a:prstGeom>
        </p:spPr>
      </p:pic>
      <p:sp>
        <p:nvSpPr>
          <p:cNvPr id="7" name="Téglalap 6">
            <a:extLst>
              <a:ext uri="{FF2B5EF4-FFF2-40B4-BE49-F238E27FC236}">
                <a16:creationId xmlns:a16="http://schemas.microsoft.com/office/drawing/2014/main" id="{A44AA478-854C-7E60-47C2-CEB144C6E514}"/>
              </a:ext>
            </a:extLst>
          </p:cNvPr>
          <p:cNvSpPr/>
          <p:nvPr/>
        </p:nvSpPr>
        <p:spPr>
          <a:xfrm>
            <a:off x="7607030" y="1548882"/>
            <a:ext cx="710119" cy="27019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Téglalap 14">
            <a:extLst>
              <a:ext uri="{FF2B5EF4-FFF2-40B4-BE49-F238E27FC236}">
                <a16:creationId xmlns:a16="http://schemas.microsoft.com/office/drawing/2014/main" id="{B51D68ED-69CA-D062-D1A7-E5F40381CA97}"/>
              </a:ext>
            </a:extLst>
          </p:cNvPr>
          <p:cNvSpPr/>
          <p:nvPr/>
        </p:nvSpPr>
        <p:spPr>
          <a:xfrm>
            <a:off x="7607029" y="3429000"/>
            <a:ext cx="710119" cy="27019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Téglalap 17">
            <a:extLst>
              <a:ext uri="{FF2B5EF4-FFF2-40B4-BE49-F238E27FC236}">
                <a16:creationId xmlns:a16="http://schemas.microsoft.com/office/drawing/2014/main" id="{20A96D0A-40E9-E154-1B0D-2E327FB176AD}"/>
              </a:ext>
            </a:extLst>
          </p:cNvPr>
          <p:cNvSpPr/>
          <p:nvPr/>
        </p:nvSpPr>
        <p:spPr>
          <a:xfrm>
            <a:off x="7607028" y="4439500"/>
            <a:ext cx="710119" cy="27019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Téglalap 18">
            <a:extLst>
              <a:ext uri="{FF2B5EF4-FFF2-40B4-BE49-F238E27FC236}">
                <a16:creationId xmlns:a16="http://schemas.microsoft.com/office/drawing/2014/main" id="{357BCA4D-8498-E095-4900-FD992E6CDC70}"/>
              </a:ext>
            </a:extLst>
          </p:cNvPr>
          <p:cNvSpPr/>
          <p:nvPr/>
        </p:nvSpPr>
        <p:spPr>
          <a:xfrm>
            <a:off x="7401544" y="5340485"/>
            <a:ext cx="3863086" cy="70894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4968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F087B02-9DCA-CBAA-816F-DAC586C93D71}"/>
              </a:ext>
            </a:extLst>
          </p:cNvPr>
          <p:cNvSpPr txBox="1">
            <a:spLocks/>
          </p:cNvSpPr>
          <p:nvPr/>
        </p:nvSpPr>
        <p:spPr>
          <a:xfrm>
            <a:off x="311091" y="223319"/>
            <a:ext cx="6961809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200" dirty="0"/>
              <a:t>Hogyan érdemes elindulni?</a:t>
            </a:r>
          </a:p>
        </p:txBody>
      </p:sp>
      <p:sp>
        <p:nvSpPr>
          <p:cNvPr id="4" name="Alcím 9">
            <a:extLst>
              <a:ext uri="{FF2B5EF4-FFF2-40B4-BE49-F238E27FC236}">
                <a16:creationId xmlns:a16="http://schemas.microsoft.com/office/drawing/2014/main" id="{68DEBF1A-7D26-C26F-E06F-2977C5E052A8}"/>
              </a:ext>
            </a:extLst>
          </p:cNvPr>
          <p:cNvSpPr txBox="1">
            <a:spLocks/>
          </p:cNvSpPr>
          <p:nvPr/>
        </p:nvSpPr>
        <p:spPr>
          <a:xfrm>
            <a:off x="319617" y="888284"/>
            <a:ext cx="11561292" cy="57463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hu-HU" sz="1800" b="1" dirty="0"/>
              <a:t>Megvan a diploma. Most merre?</a:t>
            </a:r>
          </a:p>
          <a:p>
            <a:pPr marL="0" lvl="1" indent="0">
              <a:buNone/>
            </a:pPr>
            <a:endParaRPr lang="hu-HU" sz="1800" b="1" dirty="0"/>
          </a:p>
          <a:p>
            <a:pPr marL="285750" lvl="1" indent="-285750">
              <a:buFontTx/>
              <a:buChar char="-"/>
            </a:pPr>
            <a:r>
              <a:rPr lang="hu-HU" sz="2000" dirty="0"/>
              <a:t>Készségek amiket érdemes megszerezni / fejleszteni:</a:t>
            </a:r>
          </a:p>
          <a:p>
            <a:pPr marL="742950" lvl="2" indent="-285750">
              <a:buFontTx/>
              <a:buChar char="-"/>
            </a:pPr>
            <a:r>
              <a:rPr lang="hu-HU" sz="1800" dirty="0"/>
              <a:t>Előadói készségek és technikák</a:t>
            </a:r>
          </a:p>
          <a:p>
            <a:pPr marL="742950" lvl="2" indent="-285750">
              <a:buFontTx/>
              <a:buChar char="-"/>
            </a:pPr>
            <a:r>
              <a:rPr lang="hu-HU" sz="1800" dirty="0"/>
              <a:t>Kommunikációs készségek</a:t>
            </a:r>
          </a:p>
          <a:p>
            <a:pPr marL="742950" lvl="2" indent="-285750">
              <a:buFontTx/>
              <a:buChar char="-"/>
            </a:pPr>
            <a:r>
              <a:rPr lang="hu-HU" sz="1800" dirty="0"/>
              <a:t>Problémamegoldó készségek</a:t>
            </a:r>
          </a:p>
          <a:p>
            <a:pPr marL="742950" lvl="2" indent="-285750">
              <a:buFontTx/>
              <a:buChar char="-"/>
            </a:pPr>
            <a:r>
              <a:rPr lang="hu-HU" sz="1800" dirty="0"/>
              <a:t>Szakirányú ismeretek</a:t>
            </a:r>
          </a:p>
          <a:p>
            <a:pPr marL="1200150" lvl="3" indent="-285750">
              <a:buFontTx/>
              <a:buChar char="-"/>
            </a:pPr>
            <a:r>
              <a:rPr lang="hu-HU" dirty="0"/>
              <a:t>Akár gyakorlat, akár képzés útján</a:t>
            </a:r>
          </a:p>
          <a:p>
            <a:pPr marL="1200150" lvl="3" indent="-285750">
              <a:buFontTx/>
              <a:buChar char="-"/>
            </a:pPr>
            <a:endParaRPr lang="hu-HU" dirty="0"/>
          </a:p>
          <a:p>
            <a:pPr marL="283464" indent="-283464" algn="l" rtl="0" eaLnBrk="1" latinLnBrk="0" hangingPunct="1">
              <a:spcBef>
                <a:spcPts val="0"/>
              </a:spcBef>
              <a:spcAft>
                <a:spcPts val="0"/>
              </a:spcAft>
              <a:buClrTx/>
              <a:buSzPts val="2000"/>
              <a:buFont typeface="Symbol" panose="05050102010706020507" pitchFamily="18" charset="2"/>
              <a:buChar char="-"/>
            </a:pPr>
            <a:r>
              <a:rPr lang="hu-HU" sz="1800" kern="12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+mn-ea"/>
                <a:cs typeface="+mn-cs"/>
              </a:rPr>
              <a:t>Saját tapasztalat alapján: további előnyt jelentő készségek</a:t>
            </a:r>
            <a:endParaRPr lang="hu-HU" sz="1800" dirty="0">
              <a:effectLst/>
            </a:endParaRPr>
          </a:p>
          <a:p>
            <a:pPr marL="740664" indent="-283464" algn="l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hu-HU" sz="1800" kern="12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+mn-ea"/>
                <a:cs typeface="+mn-cs"/>
              </a:rPr>
              <a:t>Nyelvtudás</a:t>
            </a:r>
            <a:endParaRPr lang="hu-HU" sz="1600" dirty="0">
              <a:effectLst/>
            </a:endParaRPr>
          </a:p>
          <a:p>
            <a:pPr marL="1197864" indent="-283464" algn="l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hu-HU" sz="1800" kern="12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+mn-ea"/>
                <a:cs typeface="+mn-cs"/>
              </a:rPr>
              <a:t>Kiemelten: Angol, Német, Orosz, Francia, Olasz</a:t>
            </a:r>
          </a:p>
          <a:p>
            <a:pPr marL="1197864" indent="-283464" algn="l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hu-HU" sz="180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Multi-vállalatok esetében kiemelkedő előny</a:t>
            </a:r>
            <a:endParaRPr lang="hu-HU" sz="1600" dirty="0">
              <a:effectLst/>
            </a:endParaRPr>
          </a:p>
          <a:p>
            <a:pPr marL="740664" indent="-283464" algn="l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hu-HU" sz="1800" kern="12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+mn-ea"/>
                <a:cs typeface="+mn-cs"/>
              </a:rPr>
              <a:t>Informatikai készségek</a:t>
            </a:r>
            <a:endParaRPr lang="hu-HU" sz="1200" dirty="0">
              <a:effectLst/>
            </a:endParaRPr>
          </a:p>
          <a:p>
            <a:pPr marL="1197864" indent="-283464" algn="l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hu-HU" sz="1800" kern="12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+mn-ea"/>
                <a:cs typeface="+mn-cs"/>
              </a:rPr>
              <a:t>Excel, Word, </a:t>
            </a:r>
            <a:r>
              <a:rPr lang="hu-HU" sz="1800" kern="120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+mn-ea"/>
                <a:cs typeface="+mn-cs"/>
              </a:rPr>
              <a:t>Powerpoint</a:t>
            </a:r>
            <a:endParaRPr lang="hu-HU" sz="1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1197864" indent="-283464" algn="l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hu-HU" sz="1800" kern="12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+mn-ea"/>
                <a:cs typeface="+mn-cs"/>
              </a:rPr>
              <a:t>hihetetlenül emelheti a hatékonyságodat</a:t>
            </a:r>
          </a:p>
          <a:p>
            <a:pPr marL="1197864" indent="-283464" algn="l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hu-HU" sz="1800" dirty="0">
                <a:solidFill>
                  <a:srgbClr val="000000"/>
                </a:solidFill>
                <a:latin typeface="Verdana" panose="020B0604030504040204" pitchFamily="34" charset="0"/>
              </a:rPr>
              <a:t>Keresőmotorok használata</a:t>
            </a:r>
            <a:endParaRPr lang="hu-HU" sz="1800" kern="1200" dirty="0">
              <a:solidFill>
                <a:srgbClr val="000000"/>
              </a:solidFill>
              <a:effectLst/>
              <a:latin typeface="Verdana" panose="020B0604030504040204" pitchFamily="34" charset="0"/>
              <a:ea typeface="+mn-ea"/>
              <a:cs typeface="+mn-cs"/>
            </a:endParaRPr>
          </a:p>
          <a:p>
            <a:pPr marL="1197864" indent="-283464" algn="l" rtl="0" eaLnBrk="1" latinLnBrk="0" hangingPunct="1">
              <a:spcBef>
                <a:spcPts val="0"/>
              </a:spcBef>
              <a:spcAft>
                <a:spcPts val="0"/>
              </a:spcAft>
            </a:pPr>
            <a:endParaRPr lang="hu-HU" sz="1600" dirty="0">
              <a:effectLst/>
            </a:endParaRPr>
          </a:p>
          <a:p>
            <a:r>
              <a:rPr lang="hu-HU" sz="1800" kern="12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+mn-ea"/>
                <a:cs typeface="+mn-cs"/>
              </a:rPr>
              <a:t>Érdekesség: Ha Excelben tudod használni a HA, VAGY, FKERES, INDEX, HOL.VAN függvények akkor megvannak a fundamentális alapjai annak, hogy programnyelvet tanulj.</a:t>
            </a:r>
            <a:endParaRPr lang="hu-HU" dirty="0"/>
          </a:p>
          <a:p>
            <a:pPr marL="1200150" lvl="3" indent="-285750">
              <a:buFontTx/>
              <a:buChar char="-"/>
            </a:pPr>
            <a:endParaRPr lang="hu-HU" dirty="0"/>
          </a:p>
          <a:p>
            <a:pPr marL="285750" lvl="1" indent="-285750">
              <a:buFontTx/>
              <a:buChar char="-"/>
            </a:pPr>
            <a:endParaRPr lang="hu-HU" dirty="0"/>
          </a:p>
          <a:p>
            <a:pPr marL="742950" lvl="2" indent="-285750">
              <a:buFontTx/>
              <a:buChar char="-"/>
            </a:pP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2381424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-téma">
  <a:themeElements>
    <a:clrScheme name="1. egyéni séma">
      <a:dk1>
        <a:sysClr val="windowText" lastClr="000000"/>
      </a:dk1>
      <a:lt1>
        <a:sysClr val="window" lastClr="FFFFFF"/>
      </a:lt1>
      <a:dk2>
        <a:srgbClr val="C19A5E"/>
      </a:dk2>
      <a:lt2>
        <a:srgbClr val="F2F2F2"/>
      </a:lt2>
      <a:accent1>
        <a:srgbClr val="0C0C0C"/>
      </a:accent1>
      <a:accent2>
        <a:srgbClr val="F1C98B"/>
      </a:accent2>
      <a:accent3>
        <a:srgbClr val="9E8042"/>
      </a:accent3>
      <a:accent4>
        <a:srgbClr val="EEB563"/>
      </a:accent4>
      <a:accent5>
        <a:srgbClr val="D9332A"/>
      </a:accent5>
      <a:accent6>
        <a:srgbClr val="64AD80"/>
      </a:accent6>
      <a:hlink>
        <a:srgbClr val="0563C1"/>
      </a:hlink>
      <a:folHlink>
        <a:srgbClr val="954F72"/>
      </a:folHlink>
    </a:clrScheme>
    <a:fontScheme name="1. egyéni sém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mutató1" id="{CDED76E5-98E3-4581-BEAF-820A155584A4}" vid="{4544E563-C049-42F6-824C-8BFA254D6E29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NKE_prezentációs sablon_magyar</Template>
  <TotalTime>1317</TotalTime>
  <Words>734</Words>
  <Application>Microsoft Office PowerPoint</Application>
  <PresentationFormat>Szélesvásznú</PresentationFormat>
  <Paragraphs>148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7" baseType="lpstr">
      <vt:lpstr>Arial</vt:lpstr>
      <vt:lpstr>Calibri</vt:lpstr>
      <vt:lpstr>Symbol</vt:lpstr>
      <vt:lpstr>Verdana</vt:lpstr>
      <vt:lpstr>Wingdings</vt:lpstr>
      <vt:lpstr>Office-téma</vt:lpstr>
      <vt:lpstr>Volt hallgatók a munka világában</vt:lpstr>
      <vt:lpstr>Bemutatkozás</vt:lpstr>
      <vt:lpstr>Duna Cégcsoport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Albert Máté Tibor</dc:creator>
  <cp:lastModifiedBy>András Farkas</cp:lastModifiedBy>
  <cp:revision>47</cp:revision>
  <dcterms:created xsi:type="dcterms:W3CDTF">2020-01-30T10:32:07Z</dcterms:created>
  <dcterms:modified xsi:type="dcterms:W3CDTF">2024-06-10T14:41:36Z</dcterms:modified>
</cp:coreProperties>
</file>